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0"/>
  </p:notesMasterIdLst>
  <p:sldIdLst>
    <p:sldId id="256" r:id="rId2"/>
    <p:sldId id="257" r:id="rId3"/>
    <p:sldId id="258" r:id="rId4"/>
    <p:sldId id="259" r:id="rId5"/>
    <p:sldId id="263" r:id="rId6"/>
    <p:sldId id="260" r:id="rId7"/>
    <p:sldId id="261" r:id="rId8"/>
    <p:sldId id="262"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2" autoAdjust="0"/>
    <p:restoredTop sz="94660"/>
  </p:normalViewPr>
  <p:slideViewPr>
    <p:cSldViewPr snapToGrid="0">
      <p:cViewPr varScale="1">
        <p:scale>
          <a:sx n="86" d="100"/>
          <a:sy n="86" d="100"/>
        </p:scale>
        <p:origin x="96" y="8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FE74257-6E22-4374-801C-18E66A453D67}" type="datetimeFigureOut">
              <a:rPr lang="en-US"/>
              <a:t>5/31/2017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39E8217-EAA3-4871-BD11-8A08D429836E}" type="slidenum">
              <a:rPr lang="en-US"/>
              <a:t>‹#›</a:t>
            </a:fld>
            <a:endParaRPr lang="en-US"/>
          </a:p>
        </p:txBody>
      </p:sp>
    </p:spTree>
    <p:extLst>
      <p:ext uri="{BB962C8B-B14F-4D97-AF65-F5344CB8AC3E}">
        <p14:creationId xmlns:p14="http://schemas.microsoft.com/office/powerpoint/2010/main" val="7821808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9E8217-EAA3-4871-BD11-8A08D429836E}" type="slidenum">
              <a:rPr lang="en-US"/>
              <a:t>2</a:t>
            </a:fld>
            <a:endParaRPr lang="en-US"/>
          </a:p>
        </p:txBody>
      </p:sp>
    </p:spTree>
    <p:extLst>
      <p:ext uri="{BB962C8B-B14F-4D97-AF65-F5344CB8AC3E}">
        <p14:creationId xmlns:p14="http://schemas.microsoft.com/office/powerpoint/2010/main" val="23845654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9E8217-EAA3-4871-BD11-8A08D429836E}" type="slidenum">
              <a:rPr lang="en-US"/>
              <a:t>3</a:t>
            </a:fld>
            <a:endParaRPr lang="en-US"/>
          </a:p>
        </p:txBody>
      </p:sp>
    </p:spTree>
    <p:extLst>
      <p:ext uri="{BB962C8B-B14F-4D97-AF65-F5344CB8AC3E}">
        <p14:creationId xmlns:p14="http://schemas.microsoft.com/office/powerpoint/2010/main" val="13928722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9E8217-EAA3-4871-BD11-8A08D429836E}" type="slidenum">
              <a:rPr lang="en-US"/>
              <a:t>4</a:t>
            </a:fld>
            <a:endParaRPr lang="en-US"/>
          </a:p>
        </p:txBody>
      </p:sp>
    </p:spTree>
    <p:extLst>
      <p:ext uri="{BB962C8B-B14F-4D97-AF65-F5344CB8AC3E}">
        <p14:creationId xmlns:p14="http://schemas.microsoft.com/office/powerpoint/2010/main" val="34813938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9E8217-EAA3-4871-BD11-8A08D429836E}" type="slidenum">
              <a:rPr lang="en-US"/>
              <a:t>5</a:t>
            </a:fld>
            <a:endParaRPr lang="en-US"/>
          </a:p>
        </p:txBody>
      </p:sp>
    </p:spTree>
    <p:extLst>
      <p:ext uri="{BB962C8B-B14F-4D97-AF65-F5344CB8AC3E}">
        <p14:creationId xmlns:p14="http://schemas.microsoft.com/office/powerpoint/2010/main" val="21523880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9E8217-EAA3-4871-BD11-8A08D429836E}" type="slidenum">
              <a:rPr lang="en-US"/>
              <a:t>6</a:t>
            </a:fld>
            <a:endParaRPr lang="en-US"/>
          </a:p>
        </p:txBody>
      </p:sp>
    </p:spTree>
    <p:extLst>
      <p:ext uri="{BB962C8B-B14F-4D97-AF65-F5344CB8AC3E}">
        <p14:creationId xmlns:p14="http://schemas.microsoft.com/office/powerpoint/2010/main" val="40698151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9E8217-EAA3-4871-BD11-8A08D429836E}" type="slidenum">
              <a:rPr lang="en-US"/>
              <a:t>7</a:t>
            </a:fld>
            <a:endParaRPr lang="en-US"/>
          </a:p>
        </p:txBody>
      </p:sp>
    </p:spTree>
    <p:extLst>
      <p:ext uri="{BB962C8B-B14F-4D97-AF65-F5344CB8AC3E}">
        <p14:creationId xmlns:p14="http://schemas.microsoft.com/office/powerpoint/2010/main" val="3558575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9E8217-EAA3-4871-BD11-8A08D429836E}" type="slidenum">
              <a:rPr lang="en-US"/>
              <a:t>8</a:t>
            </a:fld>
            <a:endParaRPr lang="en-US"/>
          </a:p>
        </p:txBody>
      </p:sp>
    </p:spTree>
    <p:extLst>
      <p:ext uri="{BB962C8B-B14F-4D97-AF65-F5344CB8AC3E}">
        <p14:creationId xmlns:p14="http://schemas.microsoft.com/office/powerpoint/2010/main" val="24381496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5/31/2017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5/31/2017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5/31/2017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5/31/2017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5/31/2017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46CE7D5-CF57-46EF-B807-FDD0502418D4}" type="datetimeFigureOut">
              <a:rPr lang="en-US" smtClean="0"/>
              <a:t>5/31/2017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46CE7D5-CF57-46EF-B807-FDD0502418D4}" type="datetimeFigureOut">
              <a:rPr lang="en-US" smtClean="0"/>
              <a:t>5/31/2017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46CE7D5-CF57-46EF-B807-FDD0502418D4}" type="datetimeFigureOut">
              <a:rPr lang="en-US" smtClean="0"/>
              <a:t>5/31/2017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5/31/2017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5/31/2017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5/31/2017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5/31/2017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hyperlink" Target="https://www.slideshare.net/sadaffarooq395/oxidative-phosphorylation-29905346" TargetMode="External"/><Relationship Id="rId3" Type="http://schemas.openxmlformats.org/officeDocument/2006/relationships/hyperlink" Target="https://www.google.com.au/search?q=Mitochondria&amp;source=lnms&amp;tbm=isch&amp;sa=X&amp;ved=0ahUKEwi99NG60ZnUAhXONpQKHajTCFYQ_AUICigB&amp;biw=1097&amp;bih=578#imgrc=JL9S72Rm3DvPDM:" TargetMode="External"/><Relationship Id="rId7" Type="http://schemas.openxmlformats.org/officeDocument/2006/relationships/hyperlink" Target="https://en.wikipedia.org/wiki/Mitochondrion#/media/File:Mitochondrion_mini.svg" TargetMode="External"/><Relationship Id="rId12" Type="http://schemas.openxmlformats.org/officeDocument/2006/relationships/hyperlink" Target="https://cultivateyournature.com/tag/mitochondria/"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hyperlink" Target="https://www.khanacademy.org/science/biology/cellular-respiration-and-fermentation/oxidative-phosphorylation/a/oxidative-phosphorylation-etc" TargetMode="External"/><Relationship Id="rId11" Type="http://schemas.openxmlformats.org/officeDocument/2006/relationships/hyperlink" Target="http://www.brighthub.com/science/genetics/articles/24289.aspx" TargetMode="External"/><Relationship Id="rId5" Type="http://schemas.openxmlformats.org/officeDocument/2006/relationships/hyperlink" Target="https://en.wikipedia.org/wiki/Mitochondrion#/media/File:MitochondrionCAM.jpg" TargetMode="External"/><Relationship Id="rId10" Type="http://schemas.openxmlformats.org/officeDocument/2006/relationships/hyperlink" Target="https://micro.magnet.fsu.edu/cells/mitochondria/mitochondria.html" TargetMode="External"/><Relationship Id="rId4" Type="http://schemas.openxmlformats.org/officeDocument/2006/relationships/hyperlink" Target="https://frombenchtobedside.wordpress.com/2014/03/03/introduction-to-mitochondria-part-1/" TargetMode="External"/><Relationship Id="rId9" Type="http://schemas.openxmlformats.org/officeDocument/2006/relationships/hyperlink" Target="http://biology.tutorvista.com/animal-and-plant-cells/mitochondria.html"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Mitochondrion</a:t>
            </a:r>
          </a:p>
        </p:txBody>
      </p:sp>
      <p:sp>
        <p:nvSpPr>
          <p:cNvPr id="3" name="Subtitle 2"/>
          <p:cNvSpPr>
            <a:spLocks noGrp="1"/>
          </p:cNvSpPr>
          <p:nvPr>
            <p:ph type="subTitle" idx="1"/>
          </p:nvPr>
        </p:nvSpPr>
        <p:spPr/>
        <p:txBody>
          <a:bodyPr vert="horz" lIns="91440" tIns="45720" rIns="91440" bIns="45720" rtlCol="0" anchor="t">
            <a:normAutofit/>
          </a:bodyPr>
          <a:lstStyle/>
          <a:p>
            <a:r>
              <a:rPr lang="en-US" dirty="0"/>
              <a:t>Lachlan D'Souza</a:t>
            </a:r>
          </a:p>
          <a:p>
            <a:endParaRPr lang="en-US" b="1" dirty="0">
              <a:solidFill>
                <a:srgbClr val="222222"/>
              </a:solidFill>
            </a:endParaRPr>
          </a:p>
        </p:txBody>
      </p:sp>
    </p:spTree>
    <p:extLst>
      <p:ext uri="{BB962C8B-B14F-4D97-AF65-F5344CB8AC3E}">
        <p14:creationId xmlns:p14="http://schemas.microsoft.com/office/powerpoint/2010/main" val="1098572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 the Mitochondrion  </a:t>
            </a:r>
          </a:p>
        </p:txBody>
      </p:sp>
      <p:sp>
        <p:nvSpPr>
          <p:cNvPr id="3" name="Content Placeholder 2"/>
          <p:cNvSpPr>
            <a:spLocks noGrp="1"/>
          </p:cNvSpPr>
          <p:nvPr>
            <p:ph idx="1"/>
          </p:nvPr>
        </p:nvSpPr>
        <p:spPr>
          <a:xfrm>
            <a:off x="838200" y="1600200"/>
            <a:ext cx="10515600" cy="2213207"/>
          </a:xfrm>
        </p:spPr>
        <p:txBody>
          <a:bodyPr vert="horz" lIns="91440" tIns="45720" rIns="91440" bIns="45720" rtlCol="0" anchor="t">
            <a:normAutofit/>
          </a:bodyPr>
          <a:lstStyle/>
          <a:p>
            <a:r>
              <a:rPr lang="en-US" sz="2000" b="1" dirty="0">
                <a:solidFill>
                  <a:srgbClr val="222222"/>
                </a:solidFill>
              </a:rPr>
              <a:t>The Mitochondrion Is an organelle that acts as provision of energy. This is because the </a:t>
            </a:r>
            <a:r>
              <a:rPr lang="en-US" sz="2000" b="1" dirty="0" err="1">
                <a:solidFill>
                  <a:srgbClr val="222222"/>
                </a:solidFill>
              </a:rPr>
              <a:t>Mitochondrion</a:t>
            </a:r>
            <a:r>
              <a:rPr lang="en-US" sz="2000" b="1" dirty="0">
                <a:solidFill>
                  <a:srgbClr val="222222"/>
                </a:solidFill>
              </a:rPr>
              <a:t> helps in the conversion of energy substrates (The macronutrients we obtain through consumption of food) into chemical energy (ATP) which provides a sustainable source of nourishment to run cell functions and health. The structure allows these processes to work effectively.    </a:t>
            </a:r>
            <a:endParaRPr lang="en-US" sz="2000" b="1" dirty="0">
              <a:solidFill>
                <a:srgbClr val="222222"/>
              </a:solidFill>
              <a:latin typeface="Calibri"/>
            </a:endParaRPr>
          </a:p>
        </p:txBody>
      </p:sp>
      <p:pic>
        <p:nvPicPr>
          <p:cNvPr id="4" name="Picture 4"/>
          <p:cNvPicPr>
            <a:picLocks noChangeAspect="1"/>
          </p:cNvPicPr>
          <p:nvPr/>
        </p:nvPicPr>
        <p:blipFill>
          <a:blip r:embed="rId3"/>
          <a:stretch>
            <a:fillRect/>
          </a:stretch>
        </p:blipFill>
        <p:spPr>
          <a:xfrm>
            <a:off x="3324225" y="2762250"/>
            <a:ext cx="5986463" cy="3882755"/>
          </a:xfrm>
          <a:prstGeom prst="rect">
            <a:avLst/>
          </a:prstGeom>
        </p:spPr>
      </p:pic>
      <p:cxnSp>
        <p:nvCxnSpPr>
          <p:cNvPr id="8" name="Straight Arrow Connector 7"/>
          <p:cNvCxnSpPr/>
          <p:nvPr/>
        </p:nvCxnSpPr>
        <p:spPr>
          <a:xfrm>
            <a:off x="2763223" y="5356001"/>
            <a:ext cx="804848" cy="27899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 name="Straight Arrow Connector 8"/>
          <p:cNvCxnSpPr/>
          <p:nvPr/>
        </p:nvCxnSpPr>
        <p:spPr>
          <a:xfrm flipV="1">
            <a:off x="2748956" y="5098211"/>
            <a:ext cx="2141390" cy="24685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0" name="TextBox 9"/>
          <p:cNvSpPr txBox="1"/>
          <p:nvPr/>
        </p:nvSpPr>
        <p:spPr>
          <a:xfrm>
            <a:off x="133350" y="5233794"/>
            <a:ext cx="2546006" cy="338554"/>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dirty="0" err="1"/>
              <a:t>Mitochondrion</a:t>
            </a:r>
            <a:r>
              <a:rPr lang="en-US" sz="1600" dirty="0"/>
              <a:t> in the cell</a:t>
            </a:r>
            <a:endParaRPr lang="en-US" sz="1100" dirty="0">
              <a:solidFill>
                <a:srgbClr val="000000"/>
              </a:solidFill>
              <a:latin typeface="Calibri"/>
            </a:endParaRPr>
          </a:p>
        </p:txBody>
      </p:sp>
    </p:spTree>
    <p:extLst>
      <p:ext uri="{BB962C8B-B14F-4D97-AF65-F5344CB8AC3E}">
        <p14:creationId xmlns:p14="http://schemas.microsoft.com/office/powerpoint/2010/main" val="8771996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Functions</a:t>
            </a:r>
          </a:p>
        </p:txBody>
      </p:sp>
      <p:sp>
        <p:nvSpPr>
          <p:cNvPr id="3" name="Content Placeholder 2"/>
          <p:cNvSpPr>
            <a:spLocks noGrp="1"/>
          </p:cNvSpPr>
          <p:nvPr>
            <p:ph idx="1"/>
          </p:nvPr>
        </p:nvSpPr>
        <p:spPr/>
        <p:txBody>
          <a:bodyPr vert="horz" lIns="91440" tIns="45720" rIns="91440" bIns="45720" rtlCol="0" anchor="t">
            <a:normAutofit/>
          </a:bodyPr>
          <a:lstStyle/>
          <a:p>
            <a:r>
              <a:rPr lang="en-US" sz="2000" dirty="0">
                <a:solidFill>
                  <a:srgbClr val="000000"/>
                </a:solidFill>
                <a:latin typeface="Calibri"/>
              </a:rPr>
              <a:t>The Mitochondrion is a cytoplasmic organelle, of which helps in a variety of chemical metabolic functions necessary for cell survival. The mitochondrion is often regarded as the powerhouse of the cell or a power plant, as it produces chemical energy from molecules (sugar) sent to the Mitochondrion (Through food we ingest, nutrients), which are processed into charged molecules. Then Is combined with oxygen to produce ATP molecules – Know as Oxidative Phosphorylation (More information of slide 6).</a:t>
            </a:r>
          </a:p>
          <a:p>
            <a:r>
              <a:rPr lang="en-US" sz="2000" dirty="0">
                <a:solidFill>
                  <a:srgbClr val="000000"/>
                </a:solidFill>
                <a:latin typeface="Calibri"/>
              </a:rPr>
              <a:t>Maintain proper concentration of calcium ions within the cell.</a:t>
            </a:r>
          </a:p>
          <a:p>
            <a:r>
              <a:rPr lang="en-US" sz="2000" dirty="0">
                <a:solidFill>
                  <a:srgbClr val="000000"/>
                </a:solidFill>
                <a:latin typeface="Calibri"/>
              </a:rPr>
              <a:t>Helps in the process of apoptosis (Programmed cell death)</a:t>
            </a:r>
          </a:p>
          <a:p>
            <a:endParaRPr lang="en-US" sz="2000" dirty="0">
              <a:solidFill>
                <a:srgbClr val="000000"/>
              </a:solidFill>
              <a:latin typeface="Calibri"/>
            </a:endParaRPr>
          </a:p>
        </p:txBody>
      </p:sp>
    </p:spTree>
    <p:extLst>
      <p:ext uri="{BB962C8B-B14F-4D97-AF65-F5344CB8AC3E}">
        <p14:creationId xmlns:p14="http://schemas.microsoft.com/office/powerpoint/2010/main" val="38109403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Structure </a:t>
            </a:r>
          </a:p>
        </p:txBody>
      </p:sp>
      <p:sp>
        <p:nvSpPr>
          <p:cNvPr id="3" name="Content Placeholder 2"/>
          <p:cNvSpPr>
            <a:spLocks noGrp="1"/>
          </p:cNvSpPr>
          <p:nvPr>
            <p:ph idx="1"/>
          </p:nvPr>
        </p:nvSpPr>
        <p:spPr>
          <a:xfrm>
            <a:off x="838200" y="1825625"/>
            <a:ext cx="10515600" cy="4717082"/>
          </a:xfrm>
        </p:spPr>
        <p:txBody>
          <a:bodyPr vert="horz" lIns="91440" tIns="45720" rIns="91440" bIns="45720" rtlCol="0" anchor="t">
            <a:normAutofit/>
          </a:bodyPr>
          <a:lstStyle/>
          <a:p>
            <a:r>
              <a:rPr lang="en-US" sz="2000" dirty="0">
                <a:latin typeface="Calibri"/>
              </a:rPr>
              <a:t>The Mitochondrion have two membranes with different phospholipid and protein configurations (The inner and outer membrane). </a:t>
            </a:r>
          </a:p>
          <a:p>
            <a:r>
              <a:rPr lang="en-US" sz="2000" dirty="0">
                <a:latin typeface="Calibri"/>
              </a:rPr>
              <a:t>The outer-membrane is composed of phospholipid bilayers which possesses proteins called porins, these porins act as aqueous channels that allow smaller molecules to passively enter into the mitochondrion (such as sugars and ions). The outer-membrane also consists of transport proteins called 'TOMMs' (Translocase of the outer mitochondrial membrane) which transports larger molecules into the mitochondrion. </a:t>
            </a:r>
          </a:p>
          <a:p>
            <a:r>
              <a:rPr lang="en-US" sz="2000" dirty="0">
                <a:latin typeface="Calibri"/>
              </a:rPr>
              <a:t>The inner-membrane is where the processes of ATP synthesis occurs. The inner-membrane folds on itself creating the crista or cristae for plural. This increases the surface area of the inner-membrane allowing the process of Oxidative Phosphorylation to proceed optimally and efficiently. Inside the cristae lies the matrix. Inside the matrix possesses circular loops of genetic material (Mitochondrial DNA) because the mitochondrion has its own DNA, It allows the </a:t>
            </a:r>
            <a:r>
              <a:rPr lang="en-US" sz="2000" dirty="0" err="1">
                <a:latin typeface="Calibri"/>
              </a:rPr>
              <a:t>Mitochondrion</a:t>
            </a:r>
            <a:r>
              <a:rPr lang="en-US" sz="2000" dirty="0">
                <a:latin typeface="Calibri"/>
              </a:rPr>
              <a:t> to replicate itself, and synthesis its own RNA and proteins. The space between the inner and outer membrane is called 'Intermembrane space' there are hydrogen protons floating around in this space, needed for ATP synthesis.   </a:t>
            </a:r>
          </a:p>
        </p:txBody>
      </p:sp>
    </p:spTree>
    <p:extLst>
      <p:ext uri="{BB962C8B-B14F-4D97-AF65-F5344CB8AC3E}">
        <p14:creationId xmlns:p14="http://schemas.microsoft.com/office/powerpoint/2010/main" val="3824656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Visual Depiction of the Mitochondrion</a:t>
            </a:r>
            <a:endParaRPr lang="en-US" dirty="0" err="1"/>
          </a:p>
        </p:txBody>
      </p:sp>
      <p:pic>
        <p:nvPicPr>
          <p:cNvPr id="4" name="Picture 4"/>
          <p:cNvPicPr>
            <a:picLocks noChangeAspect="1"/>
          </p:cNvPicPr>
          <p:nvPr/>
        </p:nvPicPr>
        <p:blipFill>
          <a:blip r:embed="rId3"/>
          <a:stretch>
            <a:fillRect/>
          </a:stretch>
        </p:blipFill>
        <p:spPr>
          <a:xfrm>
            <a:off x="609600" y="1495425"/>
            <a:ext cx="3020879" cy="2264597"/>
          </a:xfrm>
          <a:prstGeom prst="rect">
            <a:avLst/>
          </a:prstGeom>
        </p:spPr>
      </p:pic>
      <p:pic>
        <p:nvPicPr>
          <p:cNvPr id="7" name="Picture 7"/>
          <p:cNvPicPr>
            <a:picLocks noChangeAspect="1"/>
          </p:cNvPicPr>
          <p:nvPr/>
        </p:nvPicPr>
        <p:blipFill>
          <a:blip r:embed="rId4"/>
          <a:stretch>
            <a:fillRect/>
          </a:stretch>
        </p:blipFill>
        <p:spPr>
          <a:xfrm>
            <a:off x="609600" y="4254171"/>
            <a:ext cx="3022600" cy="2254265"/>
          </a:xfrm>
          <a:prstGeom prst="rect">
            <a:avLst/>
          </a:prstGeom>
        </p:spPr>
      </p:pic>
      <p:pic>
        <p:nvPicPr>
          <p:cNvPr id="9" name="Picture 9"/>
          <p:cNvPicPr>
            <a:picLocks noChangeAspect="1"/>
          </p:cNvPicPr>
          <p:nvPr/>
        </p:nvPicPr>
        <p:blipFill>
          <a:blip r:embed="rId5"/>
          <a:stretch>
            <a:fillRect/>
          </a:stretch>
        </p:blipFill>
        <p:spPr>
          <a:xfrm>
            <a:off x="5617741" y="1687842"/>
            <a:ext cx="5482058" cy="4486186"/>
          </a:xfrm>
          <a:prstGeom prst="rect">
            <a:avLst/>
          </a:prstGeom>
        </p:spPr>
      </p:pic>
    </p:spTree>
    <p:extLst>
      <p:ext uri="{BB962C8B-B14F-4D97-AF65-F5344CB8AC3E}">
        <p14:creationId xmlns:p14="http://schemas.microsoft.com/office/powerpoint/2010/main" val="27711873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0000"/>
                </a:solidFill>
                <a:latin typeface="Calibri Light"/>
              </a:rPr>
              <a:t>Oxidative Phosphorylation</a:t>
            </a:r>
          </a:p>
        </p:txBody>
      </p:sp>
      <p:sp>
        <p:nvSpPr>
          <p:cNvPr id="3" name="Content Placeholder 2"/>
          <p:cNvSpPr>
            <a:spLocks noGrp="1"/>
          </p:cNvSpPr>
          <p:nvPr>
            <p:ph idx="1"/>
          </p:nvPr>
        </p:nvSpPr>
        <p:spPr/>
        <p:txBody>
          <a:bodyPr vert="horz" lIns="91440" tIns="45720" rIns="91440" bIns="45720" rtlCol="0" anchor="t">
            <a:normAutofit/>
          </a:bodyPr>
          <a:lstStyle/>
          <a:p>
            <a:r>
              <a:rPr lang="en-US" sz="2000" dirty="0">
                <a:solidFill>
                  <a:srgbClr val="000000"/>
                </a:solidFill>
                <a:latin typeface="Calibri"/>
              </a:rPr>
              <a:t>Electrons are obtained through electron carriers (NADH+ and FADH2) then travel through the complexes (Complex 1,2,3,4) across the electron transport chain, of which then reaches the final electron acceptor (Oxygen). These electrons help reduce oxygen to form H2O. While this process Is carried out, hydrogen protons are being pumped out of the matrix into the intermembrane space, then flows down the electrochemical gradient through the ATP synthase to create ATP. This process is necessary to produce ATP.</a:t>
            </a:r>
          </a:p>
        </p:txBody>
      </p:sp>
      <p:pic>
        <p:nvPicPr>
          <p:cNvPr id="4" name="Picture 4"/>
          <p:cNvPicPr>
            <a:picLocks noChangeAspect="1"/>
          </p:cNvPicPr>
          <p:nvPr/>
        </p:nvPicPr>
        <p:blipFill>
          <a:blip r:embed="rId3"/>
          <a:stretch>
            <a:fillRect/>
          </a:stretch>
        </p:blipFill>
        <p:spPr>
          <a:xfrm>
            <a:off x="1133475" y="3752850"/>
            <a:ext cx="5022024" cy="2951163"/>
          </a:xfrm>
          <a:prstGeom prst="rect">
            <a:avLst/>
          </a:prstGeom>
        </p:spPr>
      </p:pic>
    </p:spTree>
    <p:extLst>
      <p:ext uri="{BB962C8B-B14F-4D97-AF65-F5344CB8AC3E}">
        <p14:creationId xmlns:p14="http://schemas.microsoft.com/office/powerpoint/2010/main" val="34651214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Facts</a:t>
            </a:r>
            <a:endParaRPr lang="en-US" dirty="0" err="1"/>
          </a:p>
        </p:txBody>
      </p:sp>
      <p:sp>
        <p:nvSpPr>
          <p:cNvPr id="4" name="Content Placeholder 2"/>
          <p:cNvSpPr>
            <a:spLocks noGrp="1"/>
          </p:cNvSpPr>
          <p:nvPr>
            <p:ph idx="1"/>
          </p:nvPr>
        </p:nvSpPr>
        <p:spPr>
          <a:xfrm>
            <a:off x="752475" y="1838325"/>
            <a:ext cx="10515600" cy="4351338"/>
          </a:xfrm>
        </p:spPr>
        <p:txBody>
          <a:bodyPr vert="horz" lIns="91440" tIns="45720" rIns="91440" bIns="45720" rtlCol="0" anchor="t">
            <a:noAutofit/>
          </a:bodyPr>
          <a:lstStyle/>
          <a:p>
            <a:r>
              <a:rPr lang="en-US" sz="2400" dirty="0">
                <a:solidFill>
                  <a:srgbClr val="000000"/>
                </a:solidFill>
                <a:latin typeface="Calibri"/>
              </a:rPr>
              <a:t>The mitochondria can change shape and move around the cell when required.</a:t>
            </a:r>
          </a:p>
          <a:p>
            <a:r>
              <a:rPr lang="en-US" sz="2400" dirty="0">
                <a:solidFill>
                  <a:srgbClr val="000000"/>
                </a:solidFill>
                <a:latin typeface="Calibri"/>
              </a:rPr>
              <a:t>If the cell has an abundance of energy, and needs less, the mitochondria will die. </a:t>
            </a:r>
          </a:p>
          <a:p>
            <a:r>
              <a:rPr lang="en-US" sz="2400" dirty="0">
                <a:solidFill>
                  <a:srgbClr val="000000"/>
                </a:solidFill>
                <a:latin typeface="Calibri"/>
              </a:rPr>
              <a:t>Mitochondria are found in both </a:t>
            </a:r>
          </a:p>
          <a:p>
            <a:r>
              <a:rPr lang="en-US" sz="2400" dirty="0">
                <a:solidFill>
                  <a:srgbClr val="000000"/>
                </a:solidFill>
                <a:latin typeface="Calibri"/>
              </a:rPr>
              <a:t>Plants and Animal cells both have mitochondria (Eukaryotic cells) </a:t>
            </a:r>
          </a:p>
          <a:p>
            <a:r>
              <a:rPr lang="en-US" sz="2400" dirty="0">
                <a:solidFill>
                  <a:srgbClr val="000000"/>
                </a:solidFill>
                <a:latin typeface="Calibri"/>
              </a:rPr>
              <a:t>Mitochondrial disease can lead to loss of motor control, gastro-intestinal disorders, growth disorders, cardiac disease, liver disease, respiratory illness, seizures, visual and hearing loss, lactic acidosis and immune weakness. </a:t>
            </a:r>
          </a:p>
        </p:txBody>
      </p:sp>
    </p:spTree>
    <p:extLst>
      <p:ext uri="{BB962C8B-B14F-4D97-AF65-F5344CB8AC3E}">
        <p14:creationId xmlns:p14="http://schemas.microsoft.com/office/powerpoint/2010/main" val="11735034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Referencing </a:t>
            </a:r>
          </a:p>
        </p:txBody>
      </p:sp>
      <p:sp>
        <p:nvSpPr>
          <p:cNvPr id="3" name="Content Placeholder 2"/>
          <p:cNvSpPr>
            <a:spLocks noGrp="1"/>
          </p:cNvSpPr>
          <p:nvPr>
            <p:ph idx="1"/>
          </p:nvPr>
        </p:nvSpPr>
        <p:spPr>
          <a:xfrm>
            <a:off x="838200" y="1628775"/>
            <a:ext cx="10515600" cy="4857230"/>
          </a:xfrm>
        </p:spPr>
        <p:txBody>
          <a:bodyPr vert="horz" lIns="91440" tIns="45720" rIns="91440" bIns="45720" rtlCol="0" anchor="t">
            <a:normAutofit/>
          </a:bodyPr>
          <a:lstStyle/>
          <a:p>
            <a:r>
              <a:rPr lang="en-US" sz="1200" dirty="0">
                <a:solidFill>
                  <a:srgbClr val="000000"/>
                </a:solidFill>
                <a:latin typeface="Calibri"/>
              </a:rPr>
              <a:t>Mitochondria - Google Search. 2017. </a:t>
            </a:r>
            <a:r>
              <a:rPr lang="en-US" sz="1200" i="1" dirty="0">
                <a:solidFill>
                  <a:srgbClr val="000000"/>
                </a:solidFill>
                <a:latin typeface="Calibri"/>
              </a:rPr>
              <a:t>Mitochondria - Google Search</a:t>
            </a:r>
            <a:r>
              <a:rPr lang="en-US" sz="1200" dirty="0">
                <a:solidFill>
                  <a:srgbClr val="000000"/>
                </a:solidFill>
                <a:latin typeface="Calibri"/>
              </a:rPr>
              <a:t>. [ONLINE] Available at:</a:t>
            </a:r>
            <a:r>
              <a:rPr lang="en-US" sz="1200" dirty="0">
                <a:solidFill>
                  <a:srgbClr val="8A8A8A"/>
                </a:solidFill>
                <a:latin typeface="Calibri"/>
              </a:rPr>
              <a:t> </a:t>
            </a:r>
            <a:r>
              <a:rPr lang="en-US" sz="1200" u="sng" dirty="0">
                <a:solidFill>
                  <a:srgbClr val="1779BA"/>
                </a:solidFill>
                <a:latin typeface="Calibri"/>
                <a:hlinkClick r:id="rId3"/>
              </a:rPr>
              <a:t>https://www.google.com.au/search?q=Mitochondria&amp;source=lnms&amp;tbm=isch&amp;sa=X&amp;ved=0ahUKEwi99NG60ZnUAhXONpQKHajTCFYQ_AUICigB&amp;biw=1097&amp;bih=578#imgrc=JL9S72Rm3DvPDM:</a:t>
            </a:r>
            <a:r>
              <a:rPr lang="en-US" sz="1200" dirty="0">
                <a:solidFill>
                  <a:srgbClr val="8A8A8A"/>
                </a:solidFill>
                <a:latin typeface="Calibri"/>
              </a:rPr>
              <a:t>. </a:t>
            </a:r>
            <a:r>
              <a:rPr lang="en-US" sz="1200" dirty="0">
                <a:solidFill>
                  <a:srgbClr val="000000"/>
                </a:solidFill>
                <a:latin typeface="Calibri"/>
              </a:rPr>
              <a:t>[Accessed 31 May 2017].</a:t>
            </a:r>
          </a:p>
          <a:p>
            <a:r>
              <a:rPr lang="en-US" sz="1200" dirty="0">
                <a:solidFill>
                  <a:srgbClr val="000000"/>
                </a:solidFill>
                <a:latin typeface="Calibri"/>
              </a:rPr>
              <a:t>From Bench to Bedside. 2017. </a:t>
            </a:r>
            <a:r>
              <a:rPr lang="en-US" sz="1200" i="1" dirty="0">
                <a:solidFill>
                  <a:srgbClr val="000000"/>
                </a:solidFill>
                <a:latin typeface="Calibri"/>
              </a:rPr>
              <a:t>Introduction to Mitochondria Part 1 | From Bench to Bedside</a:t>
            </a:r>
            <a:r>
              <a:rPr lang="en-US" sz="1200" dirty="0">
                <a:solidFill>
                  <a:srgbClr val="000000"/>
                </a:solidFill>
                <a:latin typeface="Calibri"/>
              </a:rPr>
              <a:t>. [ONLINE] Available at: </a:t>
            </a:r>
            <a:r>
              <a:rPr lang="en-US" sz="1200" u="sng" dirty="0">
                <a:solidFill>
                  <a:srgbClr val="1468A0"/>
                </a:solidFill>
                <a:latin typeface="Calibri"/>
                <a:hlinkClick r:id="rId4"/>
              </a:rPr>
              <a:t>https://frombenchtobedside.wordpress.com/2014/03/03/introduction-to-mitochondria-part-1/</a:t>
            </a:r>
            <a:r>
              <a:rPr lang="en-US" sz="1200" dirty="0">
                <a:solidFill>
                  <a:srgbClr val="8A8A8A"/>
                </a:solidFill>
                <a:latin typeface="Calibri"/>
              </a:rPr>
              <a:t>. </a:t>
            </a:r>
            <a:r>
              <a:rPr lang="en-US" sz="1200" dirty="0">
                <a:solidFill>
                  <a:srgbClr val="000000"/>
                </a:solidFill>
                <a:latin typeface="Calibri"/>
              </a:rPr>
              <a:t>[Accessed 31 May</a:t>
            </a:r>
            <a:r>
              <a:rPr lang="en-US" sz="1200" dirty="0">
                <a:solidFill>
                  <a:srgbClr val="8A8A8A"/>
                </a:solidFill>
                <a:latin typeface="Calibri"/>
              </a:rPr>
              <a:t> </a:t>
            </a:r>
            <a:r>
              <a:rPr lang="en-US" sz="1200" dirty="0">
                <a:solidFill>
                  <a:srgbClr val="000000"/>
                </a:solidFill>
                <a:latin typeface="Calibri"/>
              </a:rPr>
              <a:t>2017].</a:t>
            </a:r>
          </a:p>
          <a:p>
            <a:r>
              <a:rPr lang="en-US" sz="1200" dirty="0">
                <a:solidFill>
                  <a:srgbClr val="000000"/>
                </a:solidFill>
                <a:latin typeface="Calibri"/>
              </a:rPr>
              <a:t>Mitochondrion - Wikipedia. 2017. </a:t>
            </a:r>
            <a:r>
              <a:rPr lang="en-US" sz="1200" i="1" dirty="0">
                <a:solidFill>
                  <a:srgbClr val="000000"/>
                </a:solidFill>
                <a:latin typeface="Calibri"/>
              </a:rPr>
              <a:t>Mitochondrion - Wikipedia</a:t>
            </a:r>
            <a:r>
              <a:rPr lang="en-US" sz="1200" dirty="0">
                <a:solidFill>
                  <a:srgbClr val="000000"/>
                </a:solidFill>
                <a:latin typeface="Calibri"/>
              </a:rPr>
              <a:t>. [ONLINE] Available at: </a:t>
            </a:r>
            <a:r>
              <a:rPr lang="en-US" sz="1200" u="sng" dirty="0">
                <a:solidFill>
                  <a:srgbClr val="1779BA"/>
                </a:solidFill>
                <a:latin typeface="Calibri"/>
                <a:hlinkClick r:id="rId5"/>
              </a:rPr>
              <a:t>https://en.wikipedia.org/wiki/Mitochondrion#/media/File:MitochondrionCAM.jpg</a:t>
            </a:r>
            <a:r>
              <a:rPr lang="en-US" sz="1200" dirty="0">
                <a:solidFill>
                  <a:srgbClr val="8A8A8A"/>
                </a:solidFill>
                <a:latin typeface="Calibri"/>
              </a:rPr>
              <a:t>. </a:t>
            </a:r>
            <a:r>
              <a:rPr lang="en-US" sz="1200" dirty="0">
                <a:solidFill>
                  <a:srgbClr val="000000"/>
                </a:solidFill>
                <a:latin typeface="Calibri"/>
              </a:rPr>
              <a:t>[Accessed 31 May 2017].</a:t>
            </a:r>
          </a:p>
          <a:p>
            <a:r>
              <a:rPr lang="en-US" sz="1200" dirty="0">
                <a:solidFill>
                  <a:srgbClr val="000000"/>
                </a:solidFill>
                <a:latin typeface="Calibri"/>
              </a:rPr>
              <a:t>Khan Academy. 2017. </a:t>
            </a:r>
            <a:r>
              <a:rPr lang="en-US" sz="1200" i="1" dirty="0">
                <a:solidFill>
                  <a:srgbClr val="000000"/>
                </a:solidFill>
                <a:latin typeface="Calibri"/>
              </a:rPr>
              <a:t>Oxidative phosphorylation | Biology (article) | Khan Academy</a:t>
            </a:r>
            <a:r>
              <a:rPr lang="en-US" sz="1200" dirty="0">
                <a:solidFill>
                  <a:srgbClr val="000000"/>
                </a:solidFill>
                <a:latin typeface="Calibri"/>
              </a:rPr>
              <a:t>. [ONLINE] Available at: </a:t>
            </a:r>
            <a:r>
              <a:rPr lang="en-US" sz="1200" u="sng" dirty="0">
                <a:solidFill>
                  <a:srgbClr val="1779BA"/>
                </a:solidFill>
                <a:latin typeface="Calibri"/>
                <a:hlinkClick r:id="rId6"/>
              </a:rPr>
              <a:t>https://www.khanacademy.org/science/biology/cellular-respiration-and-fermentation/oxidative-phosphorylation/a/oxidative-phosphorylation-etc</a:t>
            </a:r>
            <a:r>
              <a:rPr lang="en-US" sz="1200" dirty="0">
                <a:solidFill>
                  <a:srgbClr val="8A8A8A"/>
                </a:solidFill>
                <a:latin typeface="Calibri"/>
              </a:rPr>
              <a:t>. </a:t>
            </a:r>
            <a:r>
              <a:rPr lang="en-US" sz="1200" dirty="0">
                <a:solidFill>
                  <a:srgbClr val="000000"/>
                </a:solidFill>
                <a:latin typeface="Calibri"/>
              </a:rPr>
              <a:t>[Accessed 31 May 2017].</a:t>
            </a:r>
          </a:p>
          <a:p>
            <a:r>
              <a:rPr lang="en-US" sz="1200" dirty="0">
                <a:solidFill>
                  <a:srgbClr val="000000"/>
                </a:solidFill>
                <a:latin typeface="Calibri"/>
              </a:rPr>
              <a:t>Mitochondrion - Wikipedia. 2017. </a:t>
            </a:r>
            <a:r>
              <a:rPr lang="en-US" sz="1200" i="1" dirty="0">
                <a:solidFill>
                  <a:srgbClr val="000000"/>
                </a:solidFill>
                <a:latin typeface="Calibri"/>
              </a:rPr>
              <a:t>Mitochondrion - Wikipedia</a:t>
            </a:r>
            <a:r>
              <a:rPr lang="en-US" sz="1200" dirty="0">
                <a:solidFill>
                  <a:srgbClr val="000000"/>
                </a:solidFill>
                <a:latin typeface="Calibri"/>
              </a:rPr>
              <a:t>. [ONLINE] Available</a:t>
            </a:r>
            <a:r>
              <a:rPr lang="en-US" sz="1200" dirty="0">
                <a:solidFill>
                  <a:srgbClr val="8A8A8A"/>
                </a:solidFill>
                <a:latin typeface="Calibri"/>
              </a:rPr>
              <a:t> </a:t>
            </a:r>
            <a:r>
              <a:rPr lang="en-US" sz="1200" dirty="0">
                <a:solidFill>
                  <a:srgbClr val="000000"/>
                </a:solidFill>
                <a:latin typeface="Calibri"/>
              </a:rPr>
              <a:t>at: </a:t>
            </a:r>
            <a:r>
              <a:rPr lang="en-US" sz="1200" u="sng" dirty="0">
                <a:solidFill>
                  <a:srgbClr val="1779BA"/>
                </a:solidFill>
                <a:latin typeface="Calibri"/>
                <a:hlinkClick r:id="rId7"/>
              </a:rPr>
              <a:t>https://en.wikipedia.org/wiki/Mitochondrion#/media/File:Mitochondrion_mini.svg</a:t>
            </a:r>
            <a:r>
              <a:rPr lang="en-US" sz="1200" dirty="0">
                <a:solidFill>
                  <a:srgbClr val="8A8A8A"/>
                </a:solidFill>
                <a:latin typeface="Calibri"/>
              </a:rPr>
              <a:t>. </a:t>
            </a:r>
            <a:r>
              <a:rPr lang="en-US" sz="1200" dirty="0">
                <a:solidFill>
                  <a:srgbClr val="000000"/>
                </a:solidFill>
                <a:latin typeface="Calibri"/>
              </a:rPr>
              <a:t>[Accessed 31 May 2017].</a:t>
            </a:r>
          </a:p>
          <a:p>
            <a:r>
              <a:rPr lang="en-US" sz="1200" dirty="0">
                <a:solidFill>
                  <a:srgbClr val="000000"/>
                </a:solidFill>
                <a:latin typeface="Calibri"/>
              </a:rPr>
              <a:t>Oxidative phosphorylation. 2017. </a:t>
            </a:r>
            <a:r>
              <a:rPr lang="en-US" sz="1200" i="1" dirty="0">
                <a:solidFill>
                  <a:srgbClr val="000000"/>
                </a:solidFill>
                <a:latin typeface="Calibri"/>
              </a:rPr>
              <a:t>Oxidative phosphorylation</a:t>
            </a:r>
            <a:r>
              <a:rPr lang="en-US" sz="1200" dirty="0">
                <a:solidFill>
                  <a:srgbClr val="000000"/>
                </a:solidFill>
                <a:latin typeface="Calibri"/>
              </a:rPr>
              <a:t>. [ONLINE] Available at:</a:t>
            </a:r>
            <a:r>
              <a:rPr lang="en-US" sz="1200" dirty="0">
                <a:solidFill>
                  <a:srgbClr val="8A8A8A"/>
                </a:solidFill>
                <a:latin typeface="Calibri"/>
              </a:rPr>
              <a:t> </a:t>
            </a:r>
            <a:r>
              <a:rPr lang="en-US" sz="1200" u="sng" dirty="0">
                <a:solidFill>
                  <a:srgbClr val="1468A0"/>
                </a:solidFill>
                <a:latin typeface="Calibri"/>
                <a:hlinkClick r:id="rId8"/>
              </a:rPr>
              <a:t>https://www.slideshare.net/sadaffarooq395/oxidative-phosphorylation-29905346</a:t>
            </a:r>
            <a:r>
              <a:rPr lang="en-US" sz="1200" dirty="0">
                <a:solidFill>
                  <a:srgbClr val="8A8A8A"/>
                </a:solidFill>
                <a:latin typeface="Calibri"/>
              </a:rPr>
              <a:t>. </a:t>
            </a:r>
            <a:r>
              <a:rPr lang="en-US" sz="1200" dirty="0">
                <a:solidFill>
                  <a:srgbClr val="000000"/>
                </a:solidFill>
                <a:latin typeface="Calibri"/>
              </a:rPr>
              <a:t>[Accessed 31 May 2017].</a:t>
            </a:r>
          </a:p>
          <a:p>
            <a:r>
              <a:rPr lang="en-US" sz="1200" dirty="0">
                <a:solidFill>
                  <a:srgbClr val="000000"/>
                </a:solidFill>
                <a:latin typeface="Calibri"/>
              </a:rPr>
              <a:t>Mitochondria, Function of Mitochondria, Structure of Mitochondria | Biology@TutorVista.com. 2017. </a:t>
            </a:r>
            <a:r>
              <a:rPr lang="en-US" sz="1200" i="1" dirty="0">
                <a:solidFill>
                  <a:srgbClr val="000000"/>
                </a:solidFill>
                <a:latin typeface="Calibri"/>
              </a:rPr>
              <a:t>Mitochondria, Function of Mitochondria, Structure of Mitochondria | Biology@TutorVista.com</a:t>
            </a:r>
            <a:r>
              <a:rPr lang="en-US" sz="1200" dirty="0">
                <a:solidFill>
                  <a:srgbClr val="000000"/>
                </a:solidFill>
                <a:latin typeface="Calibri"/>
              </a:rPr>
              <a:t>. [ONLINE] Available at</a:t>
            </a:r>
            <a:r>
              <a:rPr lang="en-US" sz="1200" dirty="0">
                <a:solidFill>
                  <a:srgbClr val="8A8A8A"/>
                </a:solidFill>
                <a:latin typeface="Calibri"/>
              </a:rPr>
              <a:t>: </a:t>
            </a:r>
            <a:r>
              <a:rPr lang="en-US" sz="1200" u="sng" dirty="0">
                <a:solidFill>
                  <a:srgbClr val="1779BA"/>
                </a:solidFill>
                <a:latin typeface="Calibri"/>
                <a:hlinkClick r:id="rId9"/>
              </a:rPr>
              <a:t>http://biology.tutorvista.com/animal-and-plant-cells/mitochondria.html</a:t>
            </a:r>
            <a:r>
              <a:rPr lang="en-US" sz="1200" dirty="0">
                <a:solidFill>
                  <a:srgbClr val="8A8A8A"/>
                </a:solidFill>
                <a:latin typeface="Calibri"/>
              </a:rPr>
              <a:t>. </a:t>
            </a:r>
            <a:r>
              <a:rPr lang="en-US" sz="1200" dirty="0">
                <a:solidFill>
                  <a:srgbClr val="000000"/>
                </a:solidFill>
                <a:latin typeface="Calibri"/>
              </a:rPr>
              <a:t>[Accessed 31 May 2017].</a:t>
            </a:r>
          </a:p>
          <a:p>
            <a:r>
              <a:rPr lang="en-US" sz="1200" dirty="0">
                <a:solidFill>
                  <a:srgbClr val="000000"/>
                </a:solidFill>
                <a:latin typeface="Calibri"/>
              </a:rPr>
              <a:t>Molecular Expressions Cell Biology: Mitochondria. 2017. </a:t>
            </a:r>
            <a:r>
              <a:rPr lang="en-US" sz="1200" i="1" dirty="0">
                <a:solidFill>
                  <a:srgbClr val="000000"/>
                </a:solidFill>
                <a:latin typeface="Calibri"/>
              </a:rPr>
              <a:t>Molecular Expressions Cell Biology: Mitochondria</a:t>
            </a:r>
            <a:r>
              <a:rPr lang="en-US" sz="1200" dirty="0">
                <a:solidFill>
                  <a:srgbClr val="000000"/>
                </a:solidFill>
                <a:latin typeface="Calibri"/>
              </a:rPr>
              <a:t>. [ONLINE] Available at:</a:t>
            </a:r>
            <a:r>
              <a:rPr lang="en-US" sz="1200" dirty="0">
                <a:solidFill>
                  <a:srgbClr val="8A8A8A"/>
                </a:solidFill>
                <a:latin typeface="Calibri"/>
              </a:rPr>
              <a:t> </a:t>
            </a:r>
            <a:r>
              <a:rPr lang="en-US" sz="1200" u="sng" dirty="0">
                <a:solidFill>
                  <a:srgbClr val="1779BA"/>
                </a:solidFill>
                <a:latin typeface="Calibri"/>
                <a:hlinkClick r:id="rId10"/>
              </a:rPr>
              <a:t>https://micro.magnet.fsu.edu/cells/mitochondria/mitochondria.html</a:t>
            </a:r>
            <a:r>
              <a:rPr lang="en-US" sz="1200" dirty="0">
                <a:solidFill>
                  <a:srgbClr val="8A8A8A"/>
                </a:solidFill>
                <a:latin typeface="Calibri"/>
              </a:rPr>
              <a:t>.</a:t>
            </a:r>
            <a:r>
              <a:rPr lang="en-US" sz="1200" dirty="0">
                <a:solidFill>
                  <a:srgbClr val="000000"/>
                </a:solidFill>
                <a:latin typeface="Calibri"/>
              </a:rPr>
              <a:t> [Accessed 31 May 2017].</a:t>
            </a:r>
          </a:p>
          <a:p>
            <a:r>
              <a:rPr lang="en-US" sz="1200" dirty="0">
                <a:solidFill>
                  <a:srgbClr val="000000"/>
                </a:solidFill>
                <a:latin typeface="Calibri"/>
              </a:rPr>
              <a:t>Bright Hub. 2017. </a:t>
            </a:r>
            <a:r>
              <a:rPr lang="en-US" sz="1200" i="1" dirty="0">
                <a:solidFill>
                  <a:srgbClr val="000000"/>
                </a:solidFill>
                <a:latin typeface="Calibri"/>
              </a:rPr>
              <a:t>What Is the Function and Structure of Mitochondria?</a:t>
            </a:r>
            <a:r>
              <a:rPr lang="en-US" sz="1200" dirty="0">
                <a:solidFill>
                  <a:srgbClr val="000000"/>
                </a:solidFill>
                <a:latin typeface="Calibri"/>
              </a:rPr>
              <a:t>. [ONLINE] Available at:</a:t>
            </a:r>
            <a:r>
              <a:rPr lang="en-US" sz="1200" dirty="0">
                <a:solidFill>
                  <a:srgbClr val="8A8A8A"/>
                </a:solidFill>
                <a:latin typeface="Calibri"/>
              </a:rPr>
              <a:t> </a:t>
            </a:r>
            <a:r>
              <a:rPr lang="en-US" sz="1200" u="sng" dirty="0">
                <a:solidFill>
                  <a:srgbClr val="1779BA"/>
                </a:solidFill>
                <a:latin typeface="Calibri"/>
                <a:hlinkClick r:id="rId11"/>
              </a:rPr>
              <a:t>http://www.brighthub.com/science/genetics/articles/24289.aspx</a:t>
            </a:r>
            <a:r>
              <a:rPr lang="en-US" sz="1200" dirty="0">
                <a:solidFill>
                  <a:srgbClr val="8A8A8A"/>
                </a:solidFill>
                <a:latin typeface="Calibri"/>
              </a:rPr>
              <a:t>. </a:t>
            </a:r>
            <a:r>
              <a:rPr lang="en-US" sz="1200" dirty="0">
                <a:solidFill>
                  <a:srgbClr val="000000"/>
                </a:solidFill>
                <a:latin typeface="Calibri"/>
              </a:rPr>
              <a:t>[Accessed 31 May 2017].</a:t>
            </a:r>
          </a:p>
          <a:p>
            <a:r>
              <a:rPr lang="en-US" sz="1200" dirty="0">
                <a:solidFill>
                  <a:srgbClr val="000000"/>
                </a:solidFill>
                <a:latin typeface="Calibri"/>
              </a:rPr>
              <a:t>Cultivate Your Nature. 2017. </a:t>
            </a:r>
            <a:r>
              <a:rPr lang="en-US" sz="1200" i="1" dirty="0">
                <a:solidFill>
                  <a:srgbClr val="000000"/>
                </a:solidFill>
                <a:latin typeface="Calibri"/>
              </a:rPr>
              <a:t>mitochondria | Cultivate Your Nature</a:t>
            </a:r>
            <a:r>
              <a:rPr lang="en-US" sz="1200" dirty="0">
                <a:solidFill>
                  <a:srgbClr val="000000"/>
                </a:solidFill>
                <a:latin typeface="Calibri"/>
              </a:rPr>
              <a:t>. [ONLINE] Available at:</a:t>
            </a:r>
            <a:r>
              <a:rPr lang="en-US" sz="1200" dirty="0">
                <a:solidFill>
                  <a:srgbClr val="8A8A8A"/>
                </a:solidFill>
                <a:latin typeface="Calibri"/>
              </a:rPr>
              <a:t> </a:t>
            </a:r>
            <a:r>
              <a:rPr lang="en-US" sz="1200" u="sng" dirty="0">
                <a:solidFill>
                  <a:srgbClr val="1779BA"/>
                </a:solidFill>
                <a:latin typeface="Calibri"/>
                <a:hlinkClick r:id="rId12"/>
              </a:rPr>
              <a:t>https://cultivateyournature.com/tag/mitochondria/</a:t>
            </a:r>
            <a:r>
              <a:rPr lang="en-US" sz="1200" dirty="0">
                <a:solidFill>
                  <a:srgbClr val="8A8A8A"/>
                </a:solidFill>
                <a:latin typeface="Calibri"/>
              </a:rPr>
              <a:t>. </a:t>
            </a:r>
            <a:r>
              <a:rPr lang="en-US" sz="1200" dirty="0">
                <a:solidFill>
                  <a:srgbClr val="000000"/>
                </a:solidFill>
                <a:latin typeface="Calibri"/>
              </a:rPr>
              <a:t>[Accessed 31 May 2017].</a:t>
            </a:r>
          </a:p>
        </p:txBody>
      </p:sp>
    </p:spTree>
    <p:extLst>
      <p:ext uri="{BB962C8B-B14F-4D97-AF65-F5344CB8AC3E}">
        <p14:creationId xmlns:p14="http://schemas.microsoft.com/office/powerpoint/2010/main" val="625621831"/>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0</Words>
  <Application>Microsoft Office PowerPoint</Application>
  <PresentationFormat>Widescreen</PresentationFormat>
  <Paragraphs>0</Paragraphs>
  <Slides>8</Slides>
  <Notes>7</Notes>
  <HiddenSlides>0</HiddenSlides>
  <MMClips>0</MMClips>
  <ScaleCrop>false</ScaleCrop>
  <HeadingPairs>
    <vt:vector size="4" baseType="variant">
      <vt:variant>
        <vt:lpstr>Theme</vt:lpstr>
      </vt:variant>
      <vt:variant>
        <vt:i4>1</vt:i4>
      </vt:variant>
      <vt:variant>
        <vt:lpstr>Slide Titles</vt:lpstr>
      </vt:variant>
      <vt:variant>
        <vt:i4>8</vt:i4>
      </vt:variant>
    </vt:vector>
  </HeadingPairs>
  <TitlesOfParts>
    <vt:vector size="9" baseType="lpstr">
      <vt:lpstr>office theme</vt:lpstr>
      <vt:lpstr>Mitochondrion</vt:lpstr>
      <vt:lpstr>Introduction the Mitochondrion  </vt:lpstr>
      <vt:lpstr>Functions</vt:lpstr>
      <vt:lpstr>Structure </vt:lpstr>
      <vt:lpstr>Visual Depiction of the Mitochondrion</vt:lpstr>
      <vt:lpstr>Oxidative Phosphorylation</vt:lpstr>
      <vt:lpstr>Facts</vt:lpstr>
      <vt:lpstr>Referencing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 </cp:lastModifiedBy>
  <cp:revision>15</cp:revision>
  <dcterms:created xsi:type="dcterms:W3CDTF">2013-07-15T20:26:40Z</dcterms:created>
  <dcterms:modified xsi:type="dcterms:W3CDTF">2017-05-31T12:14:52Z</dcterms:modified>
</cp:coreProperties>
</file>